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0"/>
  </p:notesMasterIdLst>
  <p:sldIdLst>
    <p:sldId id="791" r:id="rId3"/>
    <p:sldId id="809" r:id="rId4"/>
    <p:sldId id="810" r:id="rId5"/>
    <p:sldId id="811" r:id="rId6"/>
    <p:sldId id="812" r:id="rId7"/>
    <p:sldId id="813" r:id="rId8"/>
    <p:sldId id="814" r:id="rId9"/>
    <p:sldId id="815" r:id="rId10"/>
    <p:sldId id="816" r:id="rId11"/>
    <p:sldId id="817" r:id="rId12"/>
    <p:sldId id="283" r:id="rId13"/>
    <p:sldId id="792" r:id="rId14"/>
    <p:sldId id="798" r:id="rId15"/>
    <p:sldId id="796" r:id="rId16"/>
    <p:sldId id="797" r:id="rId17"/>
    <p:sldId id="799" r:id="rId18"/>
    <p:sldId id="800" r:id="rId19"/>
    <p:sldId id="801" r:id="rId20"/>
    <p:sldId id="794" r:id="rId21"/>
    <p:sldId id="804" r:id="rId22"/>
    <p:sldId id="805" r:id="rId23"/>
    <p:sldId id="771" r:id="rId24"/>
    <p:sldId id="806" r:id="rId25"/>
    <p:sldId id="802" r:id="rId26"/>
    <p:sldId id="808" r:id="rId27"/>
    <p:sldId id="807" r:id="rId28"/>
    <p:sldId id="775" r:id="rId2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6D5FF1-90DD-4AF8-8508-E88A9FB2CC51}">
          <p14:sldIdLst>
            <p14:sldId id="791"/>
            <p14:sldId id="809"/>
            <p14:sldId id="810"/>
            <p14:sldId id="811"/>
            <p14:sldId id="812"/>
            <p14:sldId id="813"/>
            <p14:sldId id="814"/>
            <p14:sldId id="815"/>
            <p14:sldId id="816"/>
            <p14:sldId id="817"/>
            <p14:sldId id="283"/>
            <p14:sldId id="792"/>
            <p14:sldId id="798"/>
            <p14:sldId id="796"/>
            <p14:sldId id="797"/>
            <p14:sldId id="799"/>
            <p14:sldId id="800"/>
            <p14:sldId id="801"/>
            <p14:sldId id="794"/>
            <p14:sldId id="804"/>
            <p14:sldId id="805"/>
            <p14:sldId id="771"/>
            <p14:sldId id="806"/>
            <p14:sldId id="802"/>
            <p14:sldId id="808"/>
            <p14:sldId id="807"/>
            <p14:sldId id="7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33CC33"/>
    <a:srgbClr val="000099"/>
    <a:srgbClr val="FFFFCC"/>
    <a:srgbClr val="006600"/>
    <a:srgbClr val="D0D8E8"/>
    <a:srgbClr val="E9F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93261" autoAdjust="0"/>
  </p:normalViewPr>
  <p:slideViewPr>
    <p:cSldViewPr>
      <p:cViewPr varScale="1">
        <p:scale>
          <a:sx n="86" d="100"/>
          <a:sy n="86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086" y="-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F295AF-05A5-4697-9731-7C7CD2871ECA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479A7B-74E4-47B6-A1B6-8C65F88E0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22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1E261-68C8-4582-AE2E-6195FD21F0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1E261-68C8-4582-AE2E-6195FD21F0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1E261-68C8-4582-AE2E-6195FD21F0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4EBA9-11F0-4BF7-9FB7-84A6C32D248A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5ED15-669B-4D24-866D-6A8EB16E7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6D4E-DE36-482A-81F4-4C6DD0D13F19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54B2-B538-4F02-BB42-A169683B4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6549-4130-4EAA-910D-3CF6C82AD40D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22FF-963D-4502-B9E4-82282CB48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5CA9-852A-4521-B73F-5DFC02E84615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7ED3-FB79-4EE5-8CBD-F4DCBEDA4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EFFA-B026-42F7-AD5B-1D6AF30CE899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94DA-9E8C-40DB-B510-139D77104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B4DD-ED3B-40DE-8C03-8D4B7DF5E070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B866-994B-41C8-958E-AD91C3C02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9B9C-8901-4BAC-8E1D-1FEE8A3690C6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6FA9-8506-4403-A10C-BD94D42E0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AF328-B8F5-4ADE-A286-C3035263D601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70ED-C6BF-41D2-995B-4BE910536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7F40-3B1E-46A8-AE62-2997D6B43203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0D09A-3EE1-4AFB-B368-6A22608C0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03D78-B3F2-4B4F-B933-AFB9220274F4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793E-511D-4382-B8D5-DE625A7D2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4A6C-7523-4F1F-8E3A-34369421A48C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042F-C0ED-4465-A72F-EA4B14B00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1DE4-A574-447A-AEC9-560F588E13B5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7DC3-9532-467B-A6E2-D28FB8E98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DFA5-DD42-4A89-8135-4C7EA7D27A17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7C93-C1D1-4CD8-8ADF-E15D8A3F0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80C65-CD5D-4E4F-9409-0759BC29B791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1572-65EE-434D-B278-780547330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005-5BE8-4B09-8FC9-B99F2DAEF921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DD2AD-CC38-4D5D-BC29-AABDB931E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CE66-ED53-45AA-B83B-383879469846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4DE8-2730-4B35-B515-EEB630372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67C2-7793-48E1-8185-6782D45EADC6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956CB-BC03-4C7A-B1F7-6CCC08503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09C5-006A-446A-8CC8-C6C06E0C1515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E316-764F-4A4B-BD3E-7012F0041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6C24-1BB2-4FBB-A3B3-B2FB2791D1B7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86ED-9623-4AA2-AA2E-32132D070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150E-EA21-40BE-ACDB-038B87327E8C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0420-67FB-4089-B1C7-F9DACB4FB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28F0-A7D3-4C10-8413-2D50EA9AB02A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78F2-9429-4182-838C-09A43CC9C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EB56-ABD9-4A9D-8754-D216C5D31804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40CC9-8CFC-4FAA-B765-BC45712CF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45D3A2-BA24-464A-8759-33EFA8BEA2EB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0F5461-E858-4B0C-997A-FF3472515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F1C8A5-AB83-4115-B05D-6C569C8113F5}" type="datetimeFigureOut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C60DD3-E4A0-46D8-BBD2-D4F785FED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consultantplus://offline/ref=B8760D17962A60CBB639A7BB4BF9A11D53CF8EE272D53B3D8B5B5F8424CBDFE34EA87F9211D812F7p1a1M" TargetMode="Externa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851275" y="404664"/>
            <a:ext cx="5072063" cy="4788049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i="1" dirty="0" smtClean="0">
                <a:solidFill>
                  <a:srgbClr val="0000FF"/>
                </a:solidFill>
              </a:rPr>
              <a:t>3 октября </a:t>
            </a:r>
            <a:r>
              <a:rPr lang="ru-RU" sz="3600" b="1" i="1" dirty="0" smtClean="0">
                <a:solidFill>
                  <a:srgbClr val="0000FF"/>
                </a:solidFill>
              </a:rPr>
              <a:t>2018 года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Организация и проведение контроля в сфере закупок на муниципальном уровне</a:t>
            </a:r>
            <a:endParaRPr lang="ru-RU" sz="3600" b="1" i="1" dirty="0"/>
          </a:p>
        </p:txBody>
      </p:sp>
      <p:grpSp>
        <p:nvGrpSpPr>
          <p:cNvPr id="3076" name="Группа 11"/>
          <p:cNvGrpSpPr>
            <a:grpSpLocks noChangeAspect="1"/>
          </p:cNvGrpSpPr>
          <p:nvPr/>
        </p:nvGrpSpPr>
        <p:grpSpPr bwMode="auto">
          <a:xfrm>
            <a:off x="0" y="476250"/>
            <a:ext cx="3981450" cy="4302125"/>
            <a:chOff x="500063" y="2500313"/>
            <a:chExt cx="2724150" cy="2724150"/>
          </a:xfrm>
        </p:grpSpPr>
        <p:pic>
          <p:nvPicPr>
            <p:cNvPr id="3078" name="Picture 2" descr="\\Pdc\Общие документы\_volodyatoxic\balance_25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3" y="2500313"/>
              <a:ext cx="2724150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3" descr="\\Pdc\Общие документы\_volodyatoxic\invoice_25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79810">
              <a:off x="2286000" y="3643313"/>
              <a:ext cx="928688" cy="92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5" descr="E:\reward_25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47683">
              <a:off x="693738" y="3694113"/>
              <a:ext cx="842962" cy="84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4" descr="\\Pdc\Общие документы\_volodyatoxic\primary_key_256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334870">
              <a:off x="2463800" y="3963988"/>
              <a:ext cx="6953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00188" y="2571750"/>
              <a:ext cx="688975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1" y="5769272"/>
            <a:ext cx="9143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b="1" i="1" dirty="0" smtClean="0">
                <a:solidFill>
                  <a:srgbClr val="0000FF"/>
                </a:solidFill>
              </a:rPr>
              <a:t>Докладчик: </a:t>
            </a:r>
            <a:r>
              <a:rPr lang="ru-RU" i="1" dirty="0" smtClean="0">
                <a:solidFill>
                  <a:srgbClr val="0000FF"/>
                </a:solidFill>
              </a:rPr>
              <a:t>А.А. </a:t>
            </a:r>
            <a:r>
              <a:rPr lang="ru-RU" i="1" dirty="0" err="1" smtClean="0">
                <a:solidFill>
                  <a:srgbClr val="0000FF"/>
                </a:solidFill>
              </a:rPr>
              <a:t>Фалкова</a:t>
            </a:r>
            <a:r>
              <a:rPr lang="ru-RU" i="1" dirty="0" smtClean="0">
                <a:solidFill>
                  <a:srgbClr val="0000FF"/>
                </a:solidFill>
              </a:rPr>
              <a:t> – главный специалист контрольно-ревизионного</a:t>
            </a:r>
            <a:br>
              <a:rPr lang="ru-RU" i="1" dirty="0" smtClean="0">
                <a:solidFill>
                  <a:srgbClr val="0000FF"/>
                </a:solidFill>
              </a:rPr>
            </a:br>
            <a:r>
              <a:rPr lang="ru-RU" i="1" dirty="0" smtClean="0">
                <a:solidFill>
                  <a:srgbClr val="0000FF"/>
                </a:solidFill>
              </a:rPr>
              <a:t>			            отдела финансового управления администрации </a:t>
            </a:r>
            <a:br>
              <a:rPr lang="ru-RU" i="1" dirty="0" smtClean="0">
                <a:solidFill>
                  <a:srgbClr val="0000FF"/>
                </a:solidFill>
              </a:rPr>
            </a:br>
            <a:r>
              <a:rPr lang="ru-RU" i="1" dirty="0" smtClean="0">
                <a:solidFill>
                  <a:srgbClr val="0000FF"/>
                </a:solidFill>
              </a:rPr>
              <a:t>			            МО Динской район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83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707903" y="404664"/>
            <a:ext cx="5215435" cy="4788049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i="1" dirty="0" smtClean="0">
                <a:solidFill>
                  <a:srgbClr val="0000FF"/>
                </a:solidFill>
              </a:rPr>
              <a:t>3 октября </a:t>
            </a:r>
            <a:r>
              <a:rPr lang="ru-RU" sz="3600" b="1" i="1" dirty="0" smtClean="0">
                <a:solidFill>
                  <a:srgbClr val="0000FF"/>
                </a:solidFill>
              </a:rPr>
              <a:t>2018 года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Основные нововведения в Закон № 44-ФЗ, вступившие в силу </a:t>
            </a:r>
            <a:br>
              <a:rPr lang="ru-RU" sz="3600" b="1" i="1" dirty="0" smtClean="0"/>
            </a:br>
            <a:r>
              <a:rPr lang="ru-RU" sz="3600" b="1" i="1" dirty="0" smtClean="0"/>
              <a:t>с 1 июля2018 года</a:t>
            </a:r>
            <a:endParaRPr lang="ru-RU" sz="3600" b="1" i="1" dirty="0"/>
          </a:p>
        </p:txBody>
      </p:sp>
      <p:grpSp>
        <p:nvGrpSpPr>
          <p:cNvPr id="3076" name="Группа 11"/>
          <p:cNvGrpSpPr>
            <a:grpSpLocks noChangeAspect="1"/>
          </p:cNvGrpSpPr>
          <p:nvPr/>
        </p:nvGrpSpPr>
        <p:grpSpPr bwMode="auto">
          <a:xfrm>
            <a:off x="0" y="476250"/>
            <a:ext cx="3981450" cy="4302125"/>
            <a:chOff x="500063" y="2500313"/>
            <a:chExt cx="2724150" cy="2724150"/>
          </a:xfrm>
        </p:grpSpPr>
        <p:pic>
          <p:nvPicPr>
            <p:cNvPr id="3078" name="Picture 2" descr="\\Pdc\Общие документы\_volodyatoxic\balance_25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3" y="2500313"/>
              <a:ext cx="2724150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3" descr="\\Pdc\Общие документы\_volodyatoxic\invoice_25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79810">
              <a:off x="2286000" y="3643313"/>
              <a:ext cx="928688" cy="92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5" descr="E:\reward_25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47683">
              <a:off x="693738" y="3694113"/>
              <a:ext cx="842962" cy="84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4" descr="\\Pdc\Общие документы\_volodyatoxic\primary_key_256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334870">
              <a:off x="2463800" y="3963988"/>
              <a:ext cx="6953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00188" y="2571750"/>
              <a:ext cx="688975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1" y="5861605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b="1" i="1" dirty="0" smtClean="0">
                <a:solidFill>
                  <a:srgbClr val="0000FF"/>
                </a:solidFill>
              </a:rPr>
              <a:t>Докладчик: </a:t>
            </a:r>
            <a:r>
              <a:rPr lang="ru-RU" i="1" dirty="0" smtClean="0">
                <a:solidFill>
                  <a:srgbClr val="0000FF"/>
                </a:solidFill>
              </a:rPr>
              <a:t>Л.В. </a:t>
            </a:r>
            <a:r>
              <a:rPr lang="ru-RU" i="1" dirty="0" err="1" smtClean="0">
                <a:solidFill>
                  <a:srgbClr val="0000FF"/>
                </a:solidFill>
              </a:rPr>
              <a:t>Скулыбердина</a:t>
            </a:r>
            <a:r>
              <a:rPr lang="ru-RU" i="1" dirty="0" smtClean="0">
                <a:solidFill>
                  <a:srgbClr val="0000FF"/>
                </a:solidFill>
              </a:rPr>
              <a:t> - начальник </a:t>
            </a:r>
            <a:r>
              <a:rPr lang="ru-RU" i="1" dirty="0">
                <a:solidFill>
                  <a:srgbClr val="0000FF"/>
                </a:solidFill>
              </a:rPr>
              <a:t>отдела </a:t>
            </a:r>
            <a:r>
              <a:rPr lang="ru-RU" i="1" dirty="0" smtClean="0">
                <a:solidFill>
                  <a:srgbClr val="0000FF"/>
                </a:solidFill>
              </a:rPr>
              <a:t>муниципальных закупок</a:t>
            </a:r>
            <a:br>
              <a:rPr lang="ru-RU" i="1" dirty="0" smtClean="0">
                <a:solidFill>
                  <a:srgbClr val="0000FF"/>
                </a:solidFill>
              </a:rPr>
            </a:br>
            <a:r>
              <a:rPr lang="ru-RU" i="1" dirty="0" smtClean="0">
                <a:solidFill>
                  <a:srgbClr val="0000FF"/>
                </a:solidFill>
              </a:rPr>
              <a:t>				      администрации </a:t>
            </a:r>
            <a:r>
              <a:rPr lang="ru-RU" i="1" dirty="0">
                <a:solidFill>
                  <a:srgbClr val="0000FF"/>
                </a:solidFill>
              </a:rPr>
              <a:t>МО Динской район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222820"/>
              </p:ext>
            </p:extLst>
          </p:nvPr>
        </p:nvGraphicFramePr>
        <p:xfrm>
          <a:off x="376238" y="365125"/>
          <a:ext cx="8367712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Лист" r:id="rId3" imgW="9115313" imgH="2038245" progId="Excel.Sheet.8">
                  <p:embed/>
                </p:oleObj>
              </mc:Choice>
              <mc:Fallback>
                <p:oleObj name="Лист" r:id="rId3" imgW="9115313" imgH="203824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365125"/>
                        <a:ext cx="8367712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910700"/>
              </p:ext>
            </p:extLst>
          </p:nvPr>
        </p:nvGraphicFramePr>
        <p:xfrm>
          <a:off x="323850" y="2205038"/>
          <a:ext cx="8640765" cy="4541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775"/>
                <a:gridCol w="1510623"/>
                <a:gridCol w="1450198"/>
                <a:gridCol w="1510623"/>
                <a:gridCol w="1389773"/>
                <a:gridCol w="1389773"/>
              </a:tblGrid>
              <a:tr h="164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1426" marR="91426" marT="45724" marB="45724"/>
                </a:tc>
              </a:tr>
              <a:tr h="297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02.07.2013  № 188-ФЗ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04.06.2014  № 140-ФЗ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08.03.2015  № 23-ФЗ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09.03.2016  № 66-ФЗ</a:t>
                      </a:r>
                      <a:endParaRPr kumimoji="0" lang="ru-RU" altLang="ru-RU" sz="10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22.02.2017</a:t>
                      </a:r>
                      <a:r>
                        <a:rPr kumimoji="0" lang="ru-RU" altLang="ru-RU" sz="10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№ 17-ФЗ</a:t>
                      </a:r>
                      <a:endParaRPr kumimoji="0" lang="ru-RU" altLang="ru-RU" sz="10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23.04.2018 № 108-ФЗ</a:t>
                      </a:r>
                      <a:endParaRPr kumimoji="0" lang="ru-RU" altLang="ru-RU" sz="10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</a:tr>
              <a:tr h="297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28.12.2013  № 396-ФЗ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21.07.2014  № 224-ФЗ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08.03.2015  № 48-ФЗ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05.04.2016  № 96-ФЗ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28.03.2017 № 36-ФЗ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29.06.2018 № 174-ФЗ</a:t>
                      </a:r>
                    </a:p>
                  </a:txBody>
                  <a:tcPr marL="91426" marR="91426" marT="45724" marB="45724"/>
                </a:tc>
              </a:tr>
              <a:tr h="297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24.11.2014  № 356-ФЗ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06.04.2015  № 82-ФЗ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05.04.2016  № 104-ФЗ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28.03.2017 № 45-ФЗ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29.07.2018 № 272-ФЗ</a:t>
                      </a:r>
                    </a:p>
                  </a:txBody>
                  <a:tcPr marL="91426" marR="91426" marT="45724" marB="45724"/>
                </a:tc>
              </a:tr>
              <a:tr h="3048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01.12.2014  № 416-ФЗ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29.06.2015  № 188-ФЗ</a:t>
                      </a: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hlinkClick r:id="rId5"/>
                        </a:rPr>
                        <a:t> 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02.06.2016  № 167-ФЗ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01.05.2017 № 83-ФЗ</a:t>
                      </a:r>
                      <a:r>
                        <a:rPr kumimoji="0"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0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03.08.2018 № 311-ФЗ</a:t>
                      </a:r>
                    </a:p>
                  </a:txBody>
                  <a:tcPr marL="91426" marR="91426" marT="45724" marB="45724"/>
                </a:tc>
              </a:tr>
              <a:tr h="297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29.12.2014  № 458-ФЗ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29.06.2015  № 210-ФЗ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23.06.2016  № 203-ФЗ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07.06.2017 № 106-ФЗ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endParaRPr kumimoji="0" lang="ru-RU" altLang="ru-RU" sz="10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</a:tr>
              <a:tr h="297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31.12.2014  № 498-ФЗ</a:t>
                      </a:r>
                      <a:endParaRPr lang="ru-RU" sz="1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13.07.2015  № 216-ФЗ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23.06.2016  № 221-ФЗ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07.06.2017 № 108-ФЗ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0" lang="ru-RU" altLang="ru-RU" sz="10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</a:tr>
              <a:tr h="297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31.12.2014  № 519-ФЗ</a:t>
                      </a:r>
                      <a:endParaRPr lang="ru-RU" sz="1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13.07.2015  № 220-ФЗ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03.07.2016  № 266-ФЗ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26.07.2017 № 198-ФЗ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0" lang="ru-RU" altLang="ru-RU" sz="10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</a:tr>
              <a:tr h="297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13.07.2015  № 226-ФЗ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03.07.2016  № 314-ФЗ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26.07.2017 № 211-ФЗ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0" lang="ru-RU" altLang="ru-RU" sz="10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</a:tr>
              <a:tr h="297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alt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13.07.2015  № 227-ФЗ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03.07.2016  № 320-ФЗ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29.07.2017 № 231-ФЗ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0" lang="ru-RU" altLang="ru-RU" sz="10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</a:tr>
              <a:tr h="304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13.07.2015  № 249-ФЗ</a:t>
                      </a:r>
                      <a:endParaRPr kumimoji="0" lang="ru-RU" sz="10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03.07.2016  № 321-ФЗ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29.07.2017 № 267-ФЗ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</a:tr>
              <a:tr h="304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29.12.2015  № 390-ФЗ</a:t>
                      </a:r>
                      <a:endParaRPr kumimoji="0" lang="ru-RU" altLang="ru-RU" sz="10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03.07.2016  № 365-ФЗ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29.12.2017 № 475-ФЗ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</a:tr>
              <a:tr h="304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30.12.2015  № 469-ФЗ</a:t>
                      </a:r>
                      <a:endParaRPr kumimoji="0" lang="ru-RU" altLang="ru-RU" sz="10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28.12.2016 № 474-ФЗ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31.12.2017 № 503-ФЗ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</a:tr>
              <a:tr h="304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0" lang="ru-RU" altLang="ru-RU" sz="10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28.12.2016 № 489-ФЗ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31.12.2017 № 504-ФЗ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</a:tr>
              <a:tr h="304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0" lang="ru-RU" altLang="ru-RU" sz="10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28.12.2016 № 500-ФЗ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31.12.2017 № 506-ФЗ</a:t>
                      </a:r>
                    </a:p>
                  </a:txBody>
                  <a:tcPr marL="91426" marR="91426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26" marR="91426" marT="45724" marB="45724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7294" y="32048"/>
            <a:ext cx="8748464" cy="260648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1800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+mn-cs"/>
              </a:rPr>
              <a:t>ОБЗОР  ПРИНЯТЫХ  ИЗМЕНЕНИЙ  В  ЗАКОН № 44-ФЗ</a:t>
            </a:r>
          </a:p>
        </p:txBody>
      </p:sp>
      <p:sp>
        <p:nvSpPr>
          <p:cNvPr id="7" name="Правильный пятиугольник 6"/>
          <p:cNvSpPr/>
          <p:nvPr/>
        </p:nvSpPr>
        <p:spPr>
          <a:xfrm rot="20341117">
            <a:off x="392405" y="4602267"/>
            <a:ext cx="2016224" cy="1562472"/>
          </a:xfrm>
          <a:prstGeom prst="pen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ru-RU" sz="25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НПА</a:t>
            </a:r>
          </a:p>
        </p:txBody>
      </p:sp>
    </p:spTree>
    <p:extLst>
      <p:ext uri="{BB962C8B-B14F-4D97-AF65-F5344CB8AC3E}">
        <p14:creationId xmlns:p14="http://schemas.microsoft.com/office/powerpoint/2010/main" val="40608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-19321"/>
            <a:ext cx="9145016" cy="68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60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22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879" cy="689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661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2" y="188640"/>
            <a:ext cx="9129464" cy="864096"/>
          </a:xfrm>
        </p:spPr>
        <p:txBody>
          <a:bodyPr/>
          <a:lstStyle/>
          <a:p>
            <a:r>
              <a:rPr lang="ru-RU" sz="3200" b="1" i="1" dirty="0">
                <a:solidFill>
                  <a:srgbClr val="0000CC"/>
                </a:solidFill>
              </a:rPr>
              <a:t>Изменения при проведении аукциона в электронной форме</a:t>
            </a:r>
            <a:endParaRPr lang="ru-RU" sz="3200" i="1" dirty="0">
              <a:solidFill>
                <a:srgbClr val="0000CC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004"/>
            <a:ext cx="91440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316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268760"/>
            <a:ext cx="9144000" cy="56157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0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rgbClr val="0000CC"/>
                </a:solidFill>
              </a:rPr>
              <a:t>Изменения при проведении аукциона в электронной форме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5478"/>
            <a:ext cx="8685460" cy="1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1577"/>
            <a:ext cx="8685460" cy="223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63775"/>
            <a:ext cx="8685460" cy="119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675478"/>
            <a:ext cx="8685460" cy="4583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9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6756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9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17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0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707903" y="404664"/>
            <a:ext cx="5215435" cy="4788049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i="1" dirty="0" smtClean="0">
                <a:solidFill>
                  <a:srgbClr val="0000FF"/>
                </a:solidFill>
              </a:rPr>
              <a:t>2 октября 2018 года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Обзор типичных ошибок при осуществлении закупок в соответствии с Законом № 44-ФЗ</a:t>
            </a:r>
            <a:endParaRPr lang="ru-RU" sz="3600" b="1" i="1" dirty="0"/>
          </a:p>
        </p:txBody>
      </p:sp>
      <p:grpSp>
        <p:nvGrpSpPr>
          <p:cNvPr id="3076" name="Группа 11"/>
          <p:cNvGrpSpPr>
            <a:grpSpLocks noChangeAspect="1"/>
          </p:cNvGrpSpPr>
          <p:nvPr/>
        </p:nvGrpSpPr>
        <p:grpSpPr bwMode="auto">
          <a:xfrm>
            <a:off x="0" y="476250"/>
            <a:ext cx="3981450" cy="4302125"/>
            <a:chOff x="500063" y="2500313"/>
            <a:chExt cx="2724150" cy="2724150"/>
          </a:xfrm>
        </p:grpSpPr>
        <p:pic>
          <p:nvPicPr>
            <p:cNvPr id="3078" name="Picture 2" descr="\\Pdc\Общие документы\_volodyatoxic\balance_25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3" y="2500313"/>
              <a:ext cx="2724150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3" descr="\\Pdc\Общие документы\_volodyatoxic\invoice_25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79810">
              <a:off x="2286000" y="3643313"/>
              <a:ext cx="928688" cy="92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5" descr="E:\reward_25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47683">
              <a:off x="693738" y="3694113"/>
              <a:ext cx="842962" cy="84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4" descr="\\Pdc\Общие документы\_volodyatoxic\primary_key_256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334870">
              <a:off x="2463800" y="3963988"/>
              <a:ext cx="6953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00188" y="2571750"/>
              <a:ext cx="688975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1" y="5861605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b="1" i="1" dirty="0" smtClean="0">
                <a:solidFill>
                  <a:srgbClr val="0000FF"/>
                </a:solidFill>
              </a:rPr>
              <a:t>Докладчик: </a:t>
            </a:r>
            <a:r>
              <a:rPr lang="ru-RU" i="1" dirty="0" smtClean="0">
                <a:solidFill>
                  <a:srgbClr val="0000FF"/>
                </a:solidFill>
              </a:rPr>
              <a:t>Л.В. </a:t>
            </a:r>
            <a:r>
              <a:rPr lang="ru-RU" i="1" dirty="0" err="1" smtClean="0">
                <a:solidFill>
                  <a:srgbClr val="0000FF"/>
                </a:solidFill>
              </a:rPr>
              <a:t>Скулыбердина</a:t>
            </a:r>
            <a:r>
              <a:rPr lang="ru-RU" i="1" dirty="0" smtClean="0">
                <a:solidFill>
                  <a:srgbClr val="0000FF"/>
                </a:solidFill>
              </a:rPr>
              <a:t> - начальник </a:t>
            </a:r>
            <a:r>
              <a:rPr lang="ru-RU" i="1" dirty="0">
                <a:solidFill>
                  <a:srgbClr val="0000FF"/>
                </a:solidFill>
              </a:rPr>
              <a:t>отдела </a:t>
            </a:r>
            <a:r>
              <a:rPr lang="ru-RU" i="1" dirty="0" smtClean="0">
                <a:solidFill>
                  <a:srgbClr val="0000FF"/>
                </a:solidFill>
              </a:rPr>
              <a:t>муниципальных закупок</a:t>
            </a:r>
            <a:br>
              <a:rPr lang="ru-RU" i="1" dirty="0" smtClean="0">
                <a:solidFill>
                  <a:srgbClr val="0000FF"/>
                </a:solidFill>
              </a:rPr>
            </a:br>
            <a:r>
              <a:rPr lang="ru-RU" i="1" dirty="0" smtClean="0">
                <a:solidFill>
                  <a:srgbClr val="0000FF"/>
                </a:solidFill>
              </a:rPr>
              <a:t>				      администрации </a:t>
            </a:r>
            <a:r>
              <a:rPr lang="ru-RU" i="1" dirty="0">
                <a:solidFill>
                  <a:srgbClr val="0000FF"/>
                </a:solidFill>
              </a:rPr>
              <a:t>МО Динской район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3627" y="764704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В плане-графике на 2018 год необходимо обращать внимание на необходимость указания следующей информации: </a:t>
            </a: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об уполномоченном органе, осуществляющем определение поставщика (подрядчика, исполнителя) (в случае проведения централизованной закупки);</a:t>
            </a:r>
          </a:p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об организаторе совместного конкурса или аукциона (в случае проведения совместного конкурса или аукциона);</a:t>
            </a:r>
          </a:p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 запретах, ограничениях и (или) условиях допуска для отдельных видов товаров, установленных в соответствии с требованиями статьи 14 Федерального закона № 44-ФЗ (при </a:t>
            </a:r>
            <a:r>
              <a:rPr lang="ru-RU" dirty="0"/>
              <a:t>наличии</a:t>
            </a:r>
            <a:r>
              <a:rPr lang="ru-RU" dirty="0" smtClean="0"/>
              <a:t>);</a:t>
            </a:r>
          </a:p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 размерах обеспечения заявок (при проведении конкурсов и аукционов) и обеспечения исполнения контрактов.</a:t>
            </a:r>
          </a:p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/>
              <a:t>Информацию о банковском сопровождении контракта, в случаях, установленных в соответствии со статьей 35 Федерального </a:t>
            </a:r>
            <a:r>
              <a:rPr lang="ru-RU" dirty="0" smtClean="0"/>
              <a:t>закона № 44-ФЗ (при наличии)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6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620688"/>
          </a:xfrm>
        </p:spPr>
        <p:txBody>
          <a:bodyPr/>
          <a:lstStyle/>
          <a:p>
            <a:r>
              <a:rPr lang="ru-RU" sz="1800" b="1" dirty="0">
                <a:solidFill>
                  <a:srgbClr val="0000CC"/>
                </a:solidFill>
              </a:rPr>
              <a:t>Условия, запреты, </a:t>
            </a:r>
            <a:r>
              <a:rPr lang="ru-RU" sz="1800" b="1" dirty="0" smtClean="0">
                <a:solidFill>
                  <a:srgbClr val="0000CC"/>
                </a:solidFill>
              </a:rPr>
              <a:t>ограничения, устанавливаемые в </a:t>
            </a:r>
            <a:r>
              <a:rPr lang="ru-RU" sz="1800" b="1" dirty="0">
                <a:solidFill>
                  <a:srgbClr val="0000CC"/>
                </a:solidFill>
              </a:rPr>
              <a:t>соответствии </a:t>
            </a:r>
            <a:r>
              <a:rPr lang="ru-RU" sz="1800" b="1" dirty="0" smtClean="0">
                <a:solidFill>
                  <a:srgbClr val="0000CC"/>
                </a:solidFill>
              </a:rPr>
              <a:t/>
            </a:r>
            <a:br>
              <a:rPr lang="ru-RU" sz="1800" b="1" dirty="0" smtClean="0">
                <a:solidFill>
                  <a:srgbClr val="0000CC"/>
                </a:solidFill>
              </a:rPr>
            </a:br>
            <a:r>
              <a:rPr lang="ru-RU" sz="1800" b="1" dirty="0" smtClean="0">
                <a:solidFill>
                  <a:srgbClr val="0000CC"/>
                </a:solidFill>
              </a:rPr>
              <a:t>со </a:t>
            </a:r>
            <a:r>
              <a:rPr lang="ru-RU" sz="1800" b="1" dirty="0">
                <a:solidFill>
                  <a:srgbClr val="0000CC"/>
                </a:solidFill>
              </a:rPr>
              <a:t>статьей 14 Федерального закона № </a:t>
            </a:r>
            <a:r>
              <a:rPr lang="ru-RU" sz="1800" b="1" dirty="0" smtClean="0">
                <a:solidFill>
                  <a:srgbClr val="0000CC"/>
                </a:solidFill>
              </a:rPr>
              <a:t>44-ФЗ, в том числе: </a:t>
            </a:r>
            <a:endParaRPr lang="ru-RU" sz="1800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экономического развития РФ от 25.03.2014 г. № 155 «Об условиях допуска товаров, происходящих из иностранных государств, для целей осуществления закупок товаров, работ, услуг для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 государственных и муниципальных заказчиков»; 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14.07.2014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656 «Об установлении запрета на допуск отдельных видов товаров машиностроения, происходящих из иностранных государств, для целей осуществления закупок для обеспечения государственных и муниципальных нужд»; 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05.02.2015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 «Об установлении ограничения допуска отдельных видов медицинских изделий, происходящих из иностранных государств, для целей осуществления закупок для обеспечения государственных и муниципальных нужд»;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11.08.2014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791 «Об установлении запрета на допуск товаров легкой промышленности, происходящих из иностранных государств, и (или) услуг по прокату таких товаров в целях осуществления закупок для обеспечения федеральных нужд, нужд субъектов Российской Федерации и муниципальных нужд»;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22.08.2016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832 «Об ограничениях допуска отдельных видов пищевых продуктов, происходящих из иностранных государств, для целей осуществления закупок для обеспечения государственных и муниципальных нужд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26.09.2016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968 «Об ограничениях и условиях допуска отдельных видов радиоэлектронной продукции, происходящих из иностранных государств, для целей осуществления закупок для обеспечения государственных и муниципальных нужд»;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16.11.2015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1236 «Об установлении запрета на допуск программного обеспечения, происходящего из иностранных государств, для целей осуществления закупок для обеспечения государственных и муниципальных нужд» / запрет в соответствии с постановлением Правительства РФ от 16.11.2015 № 1236 «Об установлении запрета на допуск программного обеспечения, происходящего из иностранных государств, для целей осуществления закупок для обеспечения государственных и муниципальных нужд»  не установлен, в связи с наличием обоснования о невозможности соблюдения запрета на допуск программного обеспечения, происходящего из иностранных государств, для целей осуществления закупок для обеспечения государственных и муниципальных нужд.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05.09.2017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1072 «Об установлении запрета на допуск отдельных видов товаров мебельной и деревообрабатывающей промышленности, происходящих из иностранных государств (за исключением государств - членов Евразийского экономического союза), для целей осуществления закупок для обеспечения государственных и муниципальных нужд».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04.12.2017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1469 «Об ограничениях и условиях допуска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коронарных артерий металлических непокрытых,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коронарных артерий, выделяющих лекарственное средство (в том числе с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нерассасывающимся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полимерным покрытием и с рассасывающимся полимерным покрытием), катетеров баллонных стандартных для коронарной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ангиопластики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катетеров аспирационных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эмболэктомии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тромбэктомии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происходящих из иностранных государств, для целей осуществления закупок для обеспечения государственных и муниципальных нужд».</a:t>
            </a:r>
          </a:p>
        </p:txBody>
      </p:sp>
    </p:spTree>
    <p:extLst>
      <p:ext uri="{BB962C8B-B14F-4D97-AF65-F5344CB8AC3E}">
        <p14:creationId xmlns:p14="http://schemas.microsoft.com/office/powerpoint/2010/main" val="1169349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Нарушения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указании сроков </a:t>
            </a:r>
            <a:b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планах-графиках закупок</a:t>
            </a:r>
            <a:endParaRPr lang="ru-RU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15152" r="22789" b="42547"/>
          <a:stretch/>
        </p:blipFill>
        <p:spPr bwMode="auto">
          <a:xfrm>
            <a:off x="738858" y="1844824"/>
            <a:ext cx="6894444" cy="30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51037" y="2498626"/>
            <a:ext cx="6120680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573016"/>
            <a:ext cx="3060340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259632" y="1772816"/>
            <a:ext cx="57606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2" y="1453684"/>
            <a:ext cx="627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Указать централизованную закупку (при необходимости)</a:t>
            </a:r>
            <a:endParaRPr lang="ru-RU" u="sng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259632" y="4437112"/>
            <a:ext cx="57606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5157192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ru-RU" sz="1200" dirty="0" smtClean="0"/>
              <a:t>планируемый </a:t>
            </a:r>
            <a:r>
              <a:rPr lang="ru-RU" sz="1200" dirty="0"/>
              <a:t>срок начала осуществления </a:t>
            </a:r>
            <a:r>
              <a:rPr lang="ru-RU" sz="1200" dirty="0" smtClean="0"/>
              <a:t>закупки – месяц размещения извещения о закупке </a:t>
            </a:r>
            <a:r>
              <a:rPr lang="ru-RU" sz="1200" dirty="0"/>
              <a:t>(</a:t>
            </a:r>
            <a:r>
              <a:rPr lang="ru-RU" sz="1200" i="1" dirty="0"/>
              <a:t>должен устанавливаться </a:t>
            </a:r>
            <a:r>
              <a:rPr lang="ru-RU" sz="1200" i="1" dirty="0" smtClean="0"/>
              <a:t>районными Заказчиками с учетом </a:t>
            </a:r>
            <a:r>
              <a:rPr lang="ru-RU" sz="1200" i="1" dirty="0"/>
              <a:t>сроков, установленных П</a:t>
            </a:r>
            <a:r>
              <a:rPr lang="ru-RU" sz="1200" i="1" dirty="0" smtClean="0"/>
              <a:t>остановлением администрации МО Динской район от 27.01.2016 № </a:t>
            </a:r>
            <a:r>
              <a:rPr lang="ru-RU" sz="1200" i="1" dirty="0"/>
              <a:t>54</a:t>
            </a:r>
            <a:r>
              <a:rPr lang="ru-RU" sz="1200" dirty="0" smtClean="0"/>
              <a:t>);</a:t>
            </a:r>
          </a:p>
          <a:p>
            <a:endParaRPr lang="ru-RU" sz="1200" dirty="0"/>
          </a:p>
          <a:p>
            <a:r>
              <a:rPr lang="ru-RU" sz="1200" dirty="0"/>
              <a:t>2) планируемый срок окончания исполнения контракта </a:t>
            </a:r>
            <a:r>
              <a:rPr lang="ru-RU" sz="1200" dirty="0" smtClean="0"/>
              <a:t>– месяц исполнения контракта (</a:t>
            </a:r>
            <a:r>
              <a:rPr lang="ru-RU" sz="1200" u="sng" dirty="0" smtClean="0"/>
              <a:t>устанавливается с </a:t>
            </a:r>
            <a:r>
              <a:rPr lang="ru-RU" sz="1200" u="sng" dirty="0"/>
              <a:t>учетом срока размещения извещения </a:t>
            </a:r>
            <a:r>
              <a:rPr lang="ru-RU" sz="1200" u="sng" dirty="0" smtClean="0"/>
              <a:t>о </a:t>
            </a:r>
            <a:r>
              <a:rPr lang="ru-RU" sz="1200" u="sng" dirty="0"/>
              <a:t>закупке, срока заключения контракта, срока выполнения работ, сроков приемки, а также срока </a:t>
            </a:r>
            <a:r>
              <a:rPr lang="ru-RU" sz="1200" b="1" u="sng" dirty="0"/>
              <a:t>для оплаты Заказчиком поставленного товара, оказанных услуг, выполненных работ</a:t>
            </a:r>
            <a:r>
              <a:rPr lang="ru-RU" sz="1200" u="sng" dirty="0"/>
              <a:t>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491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Нарушения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 указании сроков </a:t>
            </a:r>
            <a:b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планах-графиках закупок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013176"/>
            <a:ext cx="7571184" cy="122413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3) планируемый </a:t>
            </a:r>
            <a:r>
              <a:rPr lang="ru-RU" sz="2000" dirty="0"/>
              <a:t>срок (сроки отдельных этапов) поставки товаров (выполнения работ, оказания услуг) </a:t>
            </a:r>
            <a:r>
              <a:rPr lang="ru-RU" sz="2000" dirty="0" smtClean="0"/>
              <a:t>- </a:t>
            </a:r>
            <a:r>
              <a:rPr lang="ru-RU" sz="2000" u="sng" dirty="0" smtClean="0"/>
              <a:t>указывается </a:t>
            </a:r>
            <a:r>
              <a:rPr lang="ru-RU" sz="2000" u="sng" dirty="0"/>
              <a:t>только срок поставки товаров, выполнения работ, оказания </a:t>
            </a:r>
            <a:r>
              <a:rPr lang="ru-RU" sz="2000" u="sng" dirty="0" smtClean="0"/>
              <a:t>услуг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t="29166" r="36796" b="20833"/>
          <a:stretch/>
        </p:blipFill>
        <p:spPr bwMode="auto">
          <a:xfrm>
            <a:off x="1763688" y="1412776"/>
            <a:ext cx="4943475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07704" y="1844824"/>
            <a:ext cx="3384376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547664" y="2348880"/>
            <a:ext cx="1152128" cy="27363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579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6665" y="144818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Нарушения</a:t>
            </a:r>
            <a:r>
              <a:rPr lang="ru-RU" dirty="0" smtClean="0"/>
              <a:t> </a:t>
            </a:r>
            <a:r>
              <a:rPr lang="ru-RU" sz="4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подсчёте </a:t>
            </a:r>
            <a:r>
              <a:rPr lang="ru-RU" sz="4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сроков</a:t>
            </a:r>
          </a:p>
        </p:txBody>
      </p:sp>
      <p:sp>
        <p:nvSpPr>
          <p:cNvPr id="152579" name="Прямоугольник 3"/>
          <p:cNvSpPr>
            <a:spLocks noChangeArrowheads="1"/>
          </p:cNvSpPr>
          <p:nvPr/>
        </p:nvSpPr>
        <p:spPr bwMode="auto">
          <a:xfrm>
            <a:off x="395288" y="1268413"/>
            <a:ext cx="82804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Часто встречающимся нарушение:</a:t>
            </a:r>
          </a:p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сокращение срока подачи заявок на участие в процедуре определения поставщика (подрядчика, исполнителя) (см. нормы ГК РФ).</a:t>
            </a:r>
          </a:p>
          <a:p>
            <a:pPr algn="just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Заказчики зачастую в общем сроке подачи заявок учитывают день размещения извещения в ЕИС и (или) день окончания срока подачи заявок на участие в закупке, что ведет к сокращению сроков подачи заявок на 1-2 дня.</a:t>
            </a:r>
          </a:p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dirty="0"/>
          </a:p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Согласно правовой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позиции Президиума ВАС РФ, изложенной в постановлении от 14.01.2003 № 9523/02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предлог «до» используется в значении «не включая дату, следующую после этого предлога»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8775" y="5229225"/>
            <a:ext cx="8461375" cy="12969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сокращение сроков подачи заявок на участие в определении поставщика (подрядчика, исполнителя)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8 статьи 7.30 КоАП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административная ответственность: административный штраф на должностных лиц в размере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тысяч рублей (за каждое нарушение).</a:t>
            </a:r>
          </a:p>
        </p:txBody>
      </p:sp>
    </p:spTree>
    <p:extLst>
      <p:ext uri="{BB962C8B-B14F-4D97-AF65-F5344CB8AC3E}">
        <p14:creationId xmlns:p14="http://schemas.microsoft.com/office/powerpoint/2010/main" val="2368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C:\Documents and Settings\volodyatoxic\Рабочий стол\presentation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971550" y="261938"/>
            <a:ext cx="7143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C00000"/>
                </a:solidFill>
              </a:rPr>
              <a:t>Благодарю за внимание!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857250" y="1214438"/>
            <a:ext cx="67325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i="1" dirty="0">
                <a:solidFill>
                  <a:srgbClr val="0C03BD"/>
                </a:solidFill>
                <a:latin typeface="Corbel" pitchFamily="34" charset="0"/>
              </a:rPr>
              <a:t>Отдел муниципальных закупок </a:t>
            </a:r>
            <a:br>
              <a:rPr lang="ru-RU" sz="3200" b="1" i="1" dirty="0">
                <a:solidFill>
                  <a:srgbClr val="0C03BD"/>
                </a:solidFill>
                <a:latin typeface="Corbel" pitchFamily="34" charset="0"/>
              </a:rPr>
            </a:br>
            <a:r>
              <a:rPr lang="ru-RU" sz="3200" b="1" i="1" dirty="0">
                <a:solidFill>
                  <a:srgbClr val="0C03BD"/>
                </a:solidFill>
                <a:latin typeface="Corbel" pitchFamily="34" charset="0"/>
              </a:rPr>
              <a:t>администрации МО Динской район </a:t>
            </a:r>
            <a:r>
              <a:rPr lang="ru-RU" sz="3200" i="1" dirty="0">
                <a:latin typeface="Corbel" pitchFamily="34" charset="0"/>
              </a:rPr>
              <a:t/>
            </a:r>
            <a:br>
              <a:rPr lang="ru-RU" sz="3200" i="1" dirty="0">
                <a:latin typeface="Corbel" pitchFamily="34" charset="0"/>
              </a:rPr>
            </a:br>
            <a:endParaRPr lang="ru-RU" sz="3200" i="1" dirty="0">
              <a:latin typeface="Corbe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3200" dirty="0"/>
              <a:t>тел.: </a:t>
            </a:r>
            <a:r>
              <a:rPr lang="ru-RU" sz="3200" b="1" dirty="0"/>
              <a:t>6-56-70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e-mail</a:t>
            </a:r>
            <a:r>
              <a:rPr lang="ru-RU" sz="3200" dirty="0"/>
              <a:t>: </a:t>
            </a:r>
            <a:r>
              <a:rPr lang="en-US" sz="3200" b="1" dirty="0">
                <a:solidFill>
                  <a:srgbClr val="0000FF"/>
                </a:solidFill>
              </a:rPr>
              <a:t>dinsk_zakupki@mail.ru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9E710-57D0-4EF2-9243-7A1DD9FD55A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3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88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36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61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23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582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6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09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44239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11093</TotalTime>
  <Words>1091</Words>
  <Application>Microsoft Office PowerPoint</Application>
  <PresentationFormat>Экран (4:3)</PresentationFormat>
  <Paragraphs>117</Paragraphs>
  <Slides>27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Специальное оформление</vt:lpstr>
      <vt:lpstr>1_Специальное оформление</vt:lpstr>
      <vt:lpstr>Лист</vt:lpstr>
      <vt:lpstr>3 октября 2018 года   Организация и проведение контроля в сфере закупок на муниципальном уровне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октября 2018 года   Основные нововведения в Закон № 44-ФЗ, вступившие в силу  с 1 июля2018 года</vt:lpstr>
      <vt:lpstr>ОБЗОР  ПРИНЯТЫХ  ИЗМЕНЕНИЙ  В  ЗАКОН № 44-ФЗ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при проведении аукциона в электронной форме</vt:lpstr>
      <vt:lpstr>Изменения при проведении аукциона в электронной форме</vt:lpstr>
      <vt:lpstr>Презентация PowerPoint</vt:lpstr>
      <vt:lpstr>Презентация PowerPoint</vt:lpstr>
      <vt:lpstr>2 октября 2018 года   Обзор типичных ошибок при осуществлении закупок в соответствии с Законом № 44-ФЗ</vt:lpstr>
      <vt:lpstr>Презентация PowerPoint</vt:lpstr>
      <vt:lpstr>Условия, запреты, ограничения, устанавливаемые в соответствии  со статьей 14 Федерального закона № 44-ФЗ, в том числе: </vt:lpstr>
      <vt:lpstr>Нарушения при указании сроков  в планах-графиках закупок</vt:lpstr>
      <vt:lpstr>Нарушения при указании сроков  в планах-графиках закупок</vt:lpstr>
      <vt:lpstr>Нарушения при подсчёте сроков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Валерьевич Давыдов</dc:creator>
  <cp:lastModifiedBy>Анна Александровна Фалкова</cp:lastModifiedBy>
  <cp:revision>1018</cp:revision>
  <cp:lastPrinted>2017-12-27T10:32:48Z</cp:lastPrinted>
  <dcterms:created xsi:type="dcterms:W3CDTF">2011-05-04T07:21:16Z</dcterms:created>
  <dcterms:modified xsi:type="dcterms:W3CDTF">2018-10-02T12:11:30Z</dcterms:modified>
</cp:coreProperties>
</file>